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2" charset="1" panose="00000000000000000000"/>
      <p:regular r:id="rId25"/>
    </p:embeddedFont>
    <p:embeddedFont>
      <p:font typeface="Helvetica World Bold" charset="1" panose="020B0800040000020004"/>
      <p:regular r:id="rId26"/>
    </p:embeddedFont>
    <p:embeddedFont>
      <p:font typeface="Open Sans 1" charset="1" panose="020B0606030504020204"/>
      <p:regular r:id="rId27"/>
    </p:embeddedFont>
    <p:embeddedFont>
      <p:font typeface="Open Sans 2 Bold" charset="1" panose="00000000000000000000"/>
      <p:regular r:id="rId28"/>
    </p:embeddedFont>
    <p:embeddedFont>
      <p:font typeface="Lato Bold" charset="1" panose="020F0502020204030203"/>
      <p:regular r:id="rId29"/>
    </p:embeddedFont>
    <p:embeddedFont>
      <p:font typeface="Helvetica World" charset="1" panose="020B0500040000020004"/>
      <p:regular r:id="rId30"/>
    </p:embeddedFont>
    <p:embeddedFont>
      <p:font typeface="Poppins Bold" charset="1" panose="00000800000000000000"/>
      <p:regular r:id="rId31"/>
    </p:embeddedFont>
    <p:embeddedFont>
      <p:font typeface="Open Sans 1 Bold" charset="1" panose="020B08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VAGqDdKBPF8.mp4" Type="http://schemas.openxmlformats.org/officeDocument/2006/relationships/video"/><Relationship Id="rId4" Target="../media/VAGqDdKBPF8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754700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1556668"/>
                  </a:lnTo>
                  <a:lnTo>
                    <a:pt x="0" y="1556668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42577" r="0" b="-42577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6723580" y="7581054"/>
            <a:ext cx="484083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960350" y="8319139"/>
            <a:ext cx="1697042" cy="1274935"/>
          </a:xfrm>
          <a:custGeom>
            <a:avLst/>
            <a:gdLst/>
            <a:ahLst/>
            <a:cxnLst/>
            <a:rect r="r" b="b" t="t" l="l"/>
            <a:pathLst>
              <a:path h="1274935" w="1697042">
                <a:moveTo>
                  <a:pt x="0" y="0"/>
                </a:moveTo>
                <a:lnTo>
                  <a:pt x="1697042" y="0"/>
                </a:lnTo>
                <a:lnTo>
                  <a:pt x="1697042" y="1274936"/>
                </a:lnTo>
                <a:lnTo>
                  <a:pt x="0" y="1274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2973" y="8627076"/>
            <a:ext cx="1157376" cy="801260"/>
          </a:xfrm>
          <a:custGeom>
            <a:avLst/>
            <a:gdLst/>
            <a:ahLst/>
            <a:cxnLst/>
            <a:rect r="r" b="b" t="t" l="l"/>
            <a:pathLst>
              <a:path h="801260" w="1157376">
                <a:moveTo>
                  <a:pt x="0" y="0"/>
                </a:moveTo>
                <a:lnTo>
                  <a:pt x="1157377" y="0"/>
                </a:lnTo>
                <a:lnTo>
                  <a:pt x="1157377" y="801260"/>
                </a:lnTo>
                <a:lnTo>
                  <a:pt x="0" y="80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21916" y="6621960"/>
            <a:ext cx="724416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683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Nathan BASOL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1855" y="4497548"/>
            <a:ext cx="13864290" cy="181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</a:pPr>
            <a:r>
              <a:rPr lang="en-US" b="true" sz="9800" spc="-3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 alternance au CATS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5570" y="8725110"/>
            <a:ext cx="6836861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43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Tuteur IUT : Tom FERRAGUT</a:t>
            </a:r>
          </a:p>
          <a:p>
            <a:pPr algn="ctr">
              <a:lnSpc>
                <a:spcPts val="2380"/>
              </a:lnSpc>
            </a:pPr>
            <a:r>
              <a:rPr lang="en-US" sz="1700" spc="43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Maître d’Apprentissage : Rachid HANNAOUI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9682" y="9103290"/>
            <a:ext cx="13482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16/06/2025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0850" y="2557877"/>
            <a:ext cx="17706299" cy="6639862"/>
          </a:xfrm>
          <a:custGeom>
            <a:avLst/>
            <a:gdLst/>
            <a:ahLst/>
            <a:cxnLst/>
            <a:rect r="r" b="b" t="t" l="l"/>
            <a:pathLst>
              <a:path h="6639862" w="17706299">
                <a:moveTo>
                  <a:pt x="0" y="0"/>
                </a:moveTo>
                <a:lnTo>
                  <a:pt x="17706300" y="0"/>
                </a:lnTo>
                <a:lnTo>
                  <a:pt x="17706300" y="6639862"/>
                </a:lnTo>
                <a:lnTo>
                  <a:pt x="0" y="663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Schéma d’explication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9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3578" y="3295921"/>
            <a:ext cx="7587727" cy="4093060"/>
            <a:chOff x="0" y="0"/>
            <a:chExt cx="1998414" cy="10780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8414" cy="1078007"/>
            </a:xfrm>
            <a:custGeom>
              <a:avLst/>
              <a:gdLst/>
              <a:ahLst/>
              <a:cxnLst/>
              <a:rect r="r" b="b" t="t" l="l"/>
              <a:pathLst>
                <a:path h="1078007" w="1998414">
                  <a:moveTo>
                    <a:pt x="102032" y="0"/>
                  </a:moveTo>
                  <a:lnTo>
                    <a:pt x="1896382" y="0"/>
                  </a:lnTo>
                  <a:cubicBezTo>
                    <a:pt x="1952732" y="0"/>
                    <a:pt x="1998414" y="45681"/>
                    <a:pt x="1998414" y="102032"/>
                  </a:cubicBezTo>
                  <a:lnTo>
                    <a:pt x="1998414" y="975975"/>
                  </a:lnTo>
                  <a:cubicBezTo>
                    <a:pt x="1998414" y="1003036"/>
                    <a:pt x="1987664" y="1028988"/>
                    <a:pt x="1968529" y="1048123"/>
                  </a:cubicBezTo>
                  <a:cubicBezTo>
                    <a:pt x="1949394" y="1067258"/>
                    <a:pt x="1923442" y="1078007"/>
                    <a:pt x="1896382" y="1078007"/>
                  </a:cubicBezTo>
                  <a:lnTo>
                    <a:pt x="102032" y="1078007"/>
                  </a:lnTo>
                  <a:cubicBezTo>
                    <a:pt x="45681" y="1078007"/>
                    <a:pt x="0" y="1032326"/>
                    <a:pt x="0" y="975975"/>
                  </a:cubicBezTo>
                  <a:lnTo>
                    <a:pt x="0" y="102032"/>
                  </a:lnTo>
                  <a:cubicBezTo>
                    <a:pt x="0" y="74972"/>
                    <a:pt x="10750" y="49019"/>
                    <a:pt x="29885" y="29885"/>
                  </a:cubicBezTo>
                  <a:cubicBezTo>
                    <a:pt x="49019" y="10750"/>
                    <a:pt x="74972" y="0"/>
                    <a:pt x="102032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98414" cy="111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91921" y="187763"/>
            <a:ext cx="5669562" cy="10012472"/>
          </a:xfrm>
          <a:custGeom>
            <a:avLst/>
            <a:gdLst/>
            <a:ahLst/>
            <a:cxnLst/>
            <a:rect r="r" b="b" t="t" l="l"/>
            <a:pathLst>
              <a:path h="10012472" w="5669562">
                <a:moveTo>
                  <a:pt x="0" y="0"/>
                </a:moveTo>
                <a:lnTo>
                  <a:pt x="5669562" y="0"/>
                </a:lnTo>
                <a:lnTo>
                  <a:pt x="5669562" y="10012472"/>
                </a:lnTo>
                <a:lnTo>
                  <a:pt x="0" y="1001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-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10289" y="3718121"/>
            <a:ext cx="6314303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Remplacement par un IT de ma squad pendant mon absence 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Points technique avec le Lead Tech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Points hebdomadaire avec la référente PCI DSS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Points avec les équipes consommatrices de l’API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035" y="593093"/>
            <a:ext cx="16501532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17"/>
              </a:lnSpc>
            </a:pPr>
            <a:r>
              <a:rPr lang="en-US" b="true" sz="7512" spc="-24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Organisation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62448" y="7779598"/>
            <a:ext cx="6913119" cy="1070213"/>
            <a:chOff x="0" y="0"/>
            <a:chExt cx="1883598" cy="2915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3598" cy="291598"/>
            </a:xfrm>
            <a:custGeom>
              <a:avLst/>
              <a:gdLst/>
              <a:ahLst/>
              <a:cxnLst/>
              <a:rect r="r" b="b" t="t" l="l"/>
              <a:pathLst>
                <a:path h="291598" w="1883598">
                  <a:moveTo>
                    <a:pt x="38076" y="0"/>
                  </a:moveTo>
                  <a:lnTo>
                    <a:pt x="1845521" y="0"/>
                  </a:lnTo>
                  <a:cubicBezTo>
                    <a:pt x="1866550" y="0"/>
                    <a:pt x="1883598" y="17047"/>
                    <a:pt x="1883598" y="38076"/>
                  </a:cubicBezTo>
                  <a:lnTo>
                    <a:pt x="1883598" y="253522"/>
                  </a:lnTo>
                  <a:cubicBezTo>
                    <a:pt x="1883598" y="263620"/>
                    <a:pt x="1879586" y="273305"/>
                    <a:pt x="1872445" y="280446"/>
                  </a:cubicBezTo>
                  <a:cubicBezTo>
                    <a:pt x="1865305" y="287586"/>
                    <a:pt x="1855620" y="291598"/>
                    <a:pt x="1845521" y="291598"/>
                  </a:cubicBezTo>
                  <a:lnTo>
                    <a:pt x="38076" y="291598"/>
                  </a:lnTo>
                  <a:cubicBezTo>
                    <a:pt x="17047" y="291598"/>
                    <a:pt x="0" y="274551"/>
                    <a:pt x="0" y="253522"/>
                  </a:cubicBezTo>
                  <a:lnTo>
                    <a:pt x="0" y="38076"/>
                  </a:lnTo>
                  <a:cubicBezTo>
                    <a:pt x="0" y="17047"/>
                    <a:pt x="17047" y="0"/>
                    <a:pt x="380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883598" cy="35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  <a:r>
                <a:rPr lang="en-US" sz="2600" b="true">
                  <a:solidFill>
                    <a:srgbClr val="FF313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Grande responsabilité sur le projet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10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880028"/>
            <a:ext cx="6047363" cy="3756657"/>
            <a:chOff x="0" y="0"/>
            <a:chExt cx="1592721" cy="989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2721" cy="989408"/>
            </a:xfrm>
            <a:custGeom>
              <a:avLst/>
              <a:gdLst/>
              <a:ahLst/>
              <a:cxnLst/>
              <a:rect r="r" b="b" t="t" l="l"/>
              <a:pathLst>
                <a:path h="989408" w="1592721">
                  <a:moveTo>
                    <a:pt x="128021" y="0"/>
                  </a:moveTo>
                  <a:lnTo>
                    <a:pt x="1464700" y="0"/>
                  </a:lnTo>
                  <a:cubicBezTo>
                    <a:pt x="1535404" y="0"/>
                    <a:pt x="1592721" y="57317"/>
                    <a:pt x="1592721" y="128021"/>
                  </a:cubicBezTo>
                  <a:lnTo>
                    <a:pt x="1592721" y="861386"/>
                  </a:lnTo>
                  <a:cubicBezTo>
                    <a:pt x="1592721" y="895340"/>
                    <a:pt x="1579233" y="927902"/>
                    <a:pt x="1555224" y="951911"/>
                  </a:cubicBezTo>
                  <a:cubicBezTo>
                    <a:pt x="1531216" y="975920"/>
                    <a:pt x="1498653" y="989408"/>
                    <a:pt x="1464700" y="989408"/>
                  </a:cubicBezTo>
                  <a:lnTo>
                    <a:pt x="128021" y="989408"/>
                  </a:lnTo>
                  <a:cubicBezTo>
                    <a:pt x="94068" y="989408"/>
                    <a:pt x="61505" y="975920"/>
                    <a:pt x="37497" y="951911"/>
                  </a:cubicBezTo>
                  <a:cubicBezTo>
                    <a:pt x="13488" y="927902"/>
                    <a:pt x="0" y="895340"/>
                    <a:pt x="0" y="861386"/>
                  </a:cubicBezTo>
                  <a:lnTo>
                    <a:pt x="0" y="128021"/>
                  </a:lnTo>
                  <a:cubicBezTo>
                    <a:pt x="0" y="94068"/>
                    <a:pt x="13488" y="61505"/>
                    <a:pt x="37497" y="37497"/>
                  </a:cubicBezTo>
                  <a:cubicBezTo>
                    <a:pt x="61505" y="13488"/>
                    <a:pt x="94068" y="0"/>
                    <a:pt x="128021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92721" cy="1027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10919" y="1515810"/>
            <a:ext cx="9738764" cy="7255379"/>
          </a:xfrm>
          <a:custGeom>
            <a:avLst/>
            <a:gdLst/>
            <a:ahLst/>
            <a:cxnLst/>
            <a:rect r="r" b="b" t="t" l="l"/>
            <a:pathLst>
              <a:path h="7255379" w="9738764">
                <a:moveTo>
                  <a:pt x="0" y="0"/>
                </a:moveTo>
                <a:lnTo>
                  <a:pt x="9738764" y="0"/>
                </a:lnTo>
                <a:lnTo>
                  <a:pt x="9738764" y="7255380"/>
                </a:lnTo>
                <a:lnTo>
                  <a:pt x="0" y="725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362626"/>
            <a:ext cx="5689555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Participation aux nombreux cadrage (prise de notes)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Séances d’affinage avec l’équipe du projet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Rédaction et validation du swagger de l’API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Conception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525111"/>
            <a:ext cx="16379447" cy="1407723"/>
          </a:xfrm>
          <a:custGeom>
            <a:avLst/>
            <a:gdLst/>
            <a:ahLst/>
            <a:cxnLst/>
            <a:rect r="r" b="b" t="t" l="l"/>
            <a:pathLst>
              <a:path h="1407723" w="16379447">
                <a:moveTo>
                  <a:pt x="0" y="0"/>
                </a:moveTo>
                <a:lnTo>
                  <a:pt x="16379447" y="0"/>
                </a:lnTo>
                <a:lnTo>
                  <a:pt x="16379447" y="1407724"/>
                </a:lnTo>
                <a:lnTo>
                  <a:pt x="0" y="140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3860" y="2102658"/>
            <a:ext cx="16209128" cy="1393085"/>
          </a:xfrm>
          <a:custGeom>
            <a:avLst/>
            <a:gdLst/>
            <a:ahLst/>
            <a:cxnLst/>
            <a:rect r="r" b="b" t="t" l="l"/>
            <a:pathLst>
              <a:path h="1393085" w="16209128">
                <a:moveTo>
                  <a:pt x="0" y="0"/>
                </a:moveTo>
                <a:lnTo>
                  <a:pt x="16209128" y="0"/>
                </a:lnTo>
                <a:lnTo>
                  <a:pt x="16209128" y="1393085"/>
                </a:lnTo>
                <a:lnTo>
                  <a:pt x="0" y="139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9049" y="3244447"/>
            <a:ext cx="15743938" cy="2280664"/>
          </a:xfrm>
          <a:custGeom>
            <a:avLst/>
            <a:gdLst/>
            <a:ahLst/>
            <a:cxnLst/>
            <a:rect r="r" b="b" t="t" l="l"/>
            <a:pathLst>
              <a:path h="2280664" w="15743938">
                <a:moveTo>
                  <a:pt x="0" y="0"/>
                </a:moveTo>
                <a:lnTo>
                  <a:pt x="15743939" y="0"/>
                </a:lnTo>
                <a:lnTo>
                  <a:pt x="15743939" y="2280664"/>
                </a:lnTo>
                <a:lnTo>
                  <a:pt x="0" y="228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5803" y="6932835"/>
            <a:ext cx="15857185" cy="1447101"/>
          </a:xfrm>
          <a:custGeom>
            <a:avLst/>
            <a:gdLst/>
            <a:ahLst/>
            <a:cxnLst/>
            <a:rect r="r" b="b" t="t" l="l"/>
            <a:pathLst>
              <a:path h="1447101" w="15857185">
                <a:moveTo>
                  <a:pt x="0" y="0"/>
                </a:moveTo>
                <a:lnTo>
                  <a:pt x="15857185" y="0"/>
                </a:lnTo>
                <a:lnTo>
                  <a:pt x="15857185" y="1447101"/>
                </a:lnTo>
                <a:lnTo>
                  <a:pt x="0" y="144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9669" y="8379936"/>
            <a:ext cx="15883318" cy="1505681"/>
          </a:xfrm>
          <a:custGeom>
            <a:avLst/>
            <a:gdLst/>
            <a:ahLst/>
            <a:cxnLst/>
            <a:rect r="r" b="b" t="t" l="l"/>
            <a:pathLst>
              <a:path h="1505681" w="15883318">
                <a:moveTo>
                  <a:pt x="0" y="0"/>
                </a:moveTo>
                <a:lnTo>
                  <a:pt x="15883319" y="0"/>
                </a:lnTo>
                <a:lnTo>
                  <a:pt x="15883319" y="1505681"/>
                </a:lnTo>
                <a:lnTo>
                  <a:pt x="0" y="1505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287" r="-2139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5068" y="3438593"/>
            <a:ext cx="11146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068" y="2546471"/>
            <a:ext cx="11146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567" y="6970935"/>
            <a:ext cx="11146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Entrée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567" y="8452009"/>
            <a:ext cx="11146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Sortie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467" y="6171823"/>
            <a:ext cx="111460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Swagger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17419" y="2186502"/>
            <a:ext cx="6527101" cy="4613385"/>
            <a:chOff x="0" y="0"/>
            <a:chExt cx="1719072" cy="12150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9072" cy="1215048"/>
            </a:xfrm>
            <a:custGeom>
              <a:avLst/>
              <a:gdLst/>
              <a:ahLst/>
              <a:cxnLst/>
              <a:rect r="r" b="b" t="t" l="l"/>
              <a:pathLst>
                <a:path h="1215048" w="1719072">
                  <a:moveTo>
                    <a:pt x="118612" y="0"/>
                  </a:moveTo>
                  <a:lnTo>
                    <a:pt x="1600460" y="0"/>
                  </a:lnTo>
                  <a:cubicBezTo>
                    <a:pt x="1665967" y="0"/>
                    <a:pt x="1719072" y="53104"/>
                    <a:pt x="1719072" y="118612"/>
                  </a:cubicBezTo>
                  <a:lnTo>
                    <a:pt x="1719072" y="1096436"/>
                  </a:lnTo>
                  <a:cubicBezTo>
                    <a:pt x="1719072" y="1127894"/>
                    <a:pt x="1706575" y="1158063"/>
                    <a:pt x="1684331" y="1180307"/>
                  </a:cubicBezTo>
                  <a:cubicBezTo>
                    <a:pt x="1662087" y="1202551"/>
                    <a:pt x="1631918" y="1215048"/>
                    <a:pt x="1600460" y="1215048"/>
                  </a:cubicBezTo>
                  <a:lnTo>
                    <a:pt x="118612" y="1215048"/>
                  </a:lnTo>
                  <a:cubicBezTo>
                    <a:pt x="53104" y="1215048"/>
                    <a:pt x="0" y="1161944"/>
                    <a:pt x="0" y="1096436"/>
                  </a:cubicBezTo>
                  <a:lnTo>
                    <a:pt x="0" y="118612"/>
                  </a:lnTo>
                  <a:cubicBezTo>
                    <a:pt x="0" y="53104"/>
                    <a:pt x="53104" y="0"/>
                    <a:pt x="118612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19072" cy="1253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29440" y="7037789"/>
            <a:ext cx="1347916" cy="1263672"/>
          </a:xfrm>
          <a:custGeom>
            <a:avLst/>
            <a:gdLst/>
            <a:ahLst/>
            <a:cxnLst/>
            <a:rect r="r" b="b" t="t" l="l"/>
            <a:pathLst>
              <a:path h="1263672" w="1347916">
                <a:moveTo>
                  <a:pt x="0" y="0"/>
                </a:moveTo>
                <a:lnTo>
                  <a:pt x="1347917" y="0"/>
                </a:lnTo>
                <a:lnTo>
                  <a:pt x="1347917" y="1263672"/>
                </a:lnTo>
                <a:lnTo>
                  <a:pt x="0" y="126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93802" y="4598358"/>
            <a:ext cx="1763124" cy="1763124"/>
          </a:xfrm>
          <a:custGeom>
            <a:avLst/>
            <a:gdLst/>
            <a:ahLst/>
            <a:cxnLst/>
            <a:rect r="r" b="b" t="t" l="l"/>
            <a:pathLst>
              <a:path h="1763124" w="1763124">
                <a:moveTo>
                  <a:pt x="0" y="0"/>
                </a:moveTo>
                <a:lnTo>
                  <a:pt x="1763124" y="0"/>
                </a:lnTo>
                <a:lnTo>
                  <a:pt x="1763124" y="1763124"/>
                </a:lnTo>
                <a:lnTo>
                  <a:pt x="0" y="1763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69838" y="3237662"/>
            <a:ext cx="1360696" cy="1360696"/>
          </a:xfrm>
          <a:custGeom>
            <a:avLst/>
            <a:gdLst/>
            <a:ahLst/>
            <a:cxnLst/>
            <a:rect r="r" b="b" t="t" l="l"/>
            <a:pathLst>
              <a:path h="1360696" w="1360696">
                <a:moveTo>
                  <a:pt x="0" y="0"/>
                </a:moveTo>
                <a:lnTo>
                  <a:pt x="1360696" y="0"/>
                </a:lnTo>
                <a:lnTo>
                  <a:pt x="1360696" y="1360696"/>
                </a:lnTo>
                <a:lnTo>
                  <a:pt x="0" y="13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52717" y="3096995"/>
            <a:ext cx="1501363" cy="1501363"/>
          </a:xfrm>
          <a:custGeom>
            <a:avLst/>
            <a:gdLst/>
            <a:ahLst/>
            <a:cxnLst/>
            <a:rect r="r" b="b" t="t" l="l"/>
            <a:pathLst>
              <a:path h="1501363" w="1501363">
                <a:moveTo>
                  <a:pt x="0" y="0"/>
                </a:moveTo>
                <a:lnTo>
                  <a:pt x="1501363" y="0"/>
                </a:lnTo>
                <a:lnTo>
                  <a:pt x="1501363" y="1501363"/>
                </a:lnTo>
                <a:lnTo>
                  <a:pt x="0" y="1501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4060" y="7137270"/>
            <a:ext cx="4079484" cy="999474"/>
          </a:xfrm>
          <a:custGeom>
            <a:avLst/>
            <a:gdLst/>
            <a:ahLst/>
            <a:cxnLst/>
            <a:rect r="r" b="b" t="t" l="l"/>
            <a:pathLst>
              <a:path h="999474" w="4079484">
                <a:moveTo>
                  <a:pt x="0" y="0"/>
                </a:moveTo>
                <a:lnTo>
                  <a:pt x="4079484" y="0"/>
                </a:lnTo>
                <a:lnTo>
                  <a:pt x="4079484" y="999473"/>
                </a:lnTo>
                <a:lnTo>
                  <a:pt x="0" y="999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2631" y="4598358"/>
            <a:ext cx="4227903" cy="2378195"/>
          </a:xfrm>
          <a:custGeom>
            <a:avLst/>
            <a:gdLst/>
            <a:ahLst/>
            <a:cxnLst/>
            <a:rect r="r" b="b" t="t" l="l"/>
            <a:pathLst>
              <a:path h="2378195" w="4227903">
                <a:moveTo>
                  <a:pt x="0" y="0"/>
                </a:moveTo>
                <a:lnTo>
                  <a:pt x="4227903" y="0"/>
                </a:lnTo>
                <a:lnTo>
                  <a:pt x="4227903" y="2378195"/>
                </a:lnTo>
                <a:lnTo>
                  <a:pt x="0" y="2378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030216" y="2868865"/>
            <a:ext cx="6314303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Développement d’un bouchon à destination des consommateurs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Cryptographie et utilisation du protocole RSA pour générer des clés de chiffrements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Mise en place d’un cache redis 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Tests unitaires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Développement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411831" y="7231248"/>
            <a:ext cx="5551075" cy="1070213"/>
            <a:chOff x="0" y="0"/>
            <a:chExt cx="1512485" cy="2915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2485" cy="291598"/>
            </a:xfrm>
            <a:custGeom>
              <a:avLst/>
              <a:gdLst/>
              <a:ahLst/>
              <a:cxnLst/>
              <a:rect r="r" b="b" t="t" l="l"/>
              <a:pathLst>
                <a:path h="291598" w="1512485">
                  <a:moveTo>
                    <a:pt x="47419" y="0"/>
                  </a:moveTo>
                  <a:lnTo>
                    <a:pt x="1465066" y="0"/>
                  </a:lnTo>
                  <a:cubicBezTo>
                    <a:pt x="1491255" y="0"/>
                    <a:pt x="1512485" y="21230"/>
                    <a:pt x="1512485" y="47419"/>
                  </a:cubicBezTo>
                  <a:lnTo>
                    <a:pt x="1512485" y="244179"/>
                  </a:lnTo>
                  <a:cubicBezTo>
                    <a:pt x="1512485" y="270368"/>
                    <a:pt x="1491255" y="291598"/>
                    <a:pt x="1465066" y="291598"/>
                  </a:cubicBezTo>
                  <a:lnTo>
                    <a:pt x="47419" y="291598"/>
                  </a:lnTo>
                  <a:cubicBezTo>
                    <a:pt x="21230" y="291598"/>
                    <a:pt x="0" y="270368"/>
                    <a:pt x="0" y="244179"/>
                  </a:cubicBezTo>
                  <a:lnTo>
                    <a:pt x="0" y="47419"/>
                  </a:lnTo>
                  <a:cubicBezTo>
                    <a:pt x="0" y="21230"/>
                    <a:pt x="21230" y="0"/>
                    <a:pt x="47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512485" cy="35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  <a:r>
                <a:rPr lang="en-US" sz="2600" b="true">
                  <a:solidFill>
                    <a:srgbClr val="FF313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Vidéo de démontration de l’API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6148" y="2779567"/>
            <a:ext cx="6891277" cy="6478733"/>
            <a:chOff x="0" y="0"/>
            <a:chExt cx="1814986" cy="1706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4987" cy="1706333"/>
            </a:xfrm>
            <a:custGeom>
              <a:avLst/>
              <a:gdLst/>
              <a:ahLst/>
              <a:cxnLst/>
              <a:rect r="r" b="b" t="t" l="l"/>
              <a:pathLst>
                <a:path h="1706333" w="1814987">
                  <a:moveTo>
                    <a:pt x="112344" y="0"/>
                  </a:moveTo>
                  <a:lnTo>
                    <a:pt x="1702643" y="0"/>
                  </a:lnTo>
                  <a:cubicBezTo>
                    <a:pt x="1764688" y="0"/>
                    <a:pt x="1814987" y="50298"/>
                    <a:pt x="1814987" y="112344"/>
                  </a:cubicBezTo>
                  <a:lnTo>
                    <a:pt x="1814987" y="1593989"/>
                  </a:lnTo>
                  <a:cubicBezTo>
                    <a:pt x="1814987" y="1656035"/>
                    <a:pt x="1764688" y="1706333"/>
                    <a:pt x="1702643" y="1706333"/>
                  </a:cubicBezTo>
                  <a:lnTo>
                    <a:pt x="112344" y="1706333"/>
                  </a:lnTo>
                  <a:cubicBezTo>
                    <a:pt x="50298" y="1706333"/>
                    <a:pt x="0" y="1656035"/>
                    <a:pt x="0" y="1593989"/>
                  </a:cubicBezTo>
                  <a:lnTo>
                    <a:pt x="0" y="112344"/>
                  </a:lnTo>
                  <a:cubicBezTo>
                    <a:pt x="0" y="50298"/>
                    <a:pt x="50298" y="0"/>
                    <a:pt x="112344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14986" cy="174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87674" y="6939280"/>
            <a:ext cx="4408225" cy="2208397"/>
            <a:chOff x="0" y="0"/>
            <a:chExt cx="162244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2446" cy="812800"/>
            </a:xfrm>
            <a:custGeom>
              <a:avLst/>
              <a:gdLst/>
              <a:ahLst/>
              <a:cxnLst/>
              <a:rect r="r" b="b" t="t" l="l"/>
              <a:pathLst>
                <a:path h="812800" w="1622446">
                  <a:moveTo>
                    <a:pt x="175624" y="0"/>
                  </a:moveTo>
                  <a:lnTo>
                    <a:pt x="1446822" y="0"/>
                  </a:lnTo>
                  <a:cubicBezTo>
                    <a:pt x="1543817" y="0"/>
                    <a:pt x="1622446" y="78630"/>
                    <a:pt x="1622446" y="175624"/>
                  </a:cubicBezTo>
                  <a:lnTo>
                    <a:pt x="1622446" y="637176"/>
                  </a:lnTo>
                  <a:cubicBezTo>
                    <a:pt x="1622446" y="734170"/>
                    <a:pt x="1543817" y="812800"/>
                    <a:pt x="1446822" y="812800"/>
                  </a:cubicBezTo>
                  <a:lnTo>
                    <a:pt x="175624" y="812800"/>
                  </a:lnTo>
                  <a:cubicBezTo>
                    <a:pt x="78630" y="812800"/>
                    <a:pt x="0" y="734170"/>
                    <a:pt x="0" y="637176"/>
                  </a:cubicBezTo>
                  <a:lnTo>
                    <a:pt x="0" y="175624"/>
                  </a:lnTo>
                  <a:cubicBezTo>
                    <a:pt x="0" y="78630"/>
                    <a:pt x="78630" y="0"/>
                    <a:pt x="175624" y="0"/>
                  </a:cubicBezTo>
                  <a:close/>
                </a:path>
              </a:pathLst>
            </a:custGeom>
            <a:blipFill>
              <a:blip r:embed="rId2"/>
              <a:stretch>
                <a:fillRect l="-30121" t="0" r="-3012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053639" y="576288"/>
            <a:ext cx="6101943" cy="9134424"/>
          </a:xfrm>
          <a:custGeom>
            <a:avLst/>
            <a:gdLst/>
            <a:ahLst/>
            <a:cxnLst/>
            <a:rect r="r" b="b" t="t" l="l"/>
            <a:pathLst>
              <a:path h="9134424" w="6101943">
                <a:moveTo>
                  <a:pt x="0" y="0"/>
                </a:moveTo>
                <a:lnTo>
                  <a:pt x="6101943" y="0"/>
                </a:lnTo>
                <a:lnTo>
                  <a:pt x="6101943" y="9134424"/>
                </a:lnTo>
                <a:lnTo>
                  <a:pt x="0" y="913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6068" y="3290570"/>
            <a:ext cx="7377034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API entièrement testée :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Tests unitaires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Tests fonctionnels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Tests avec les consommateurs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Tests d’intrusion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Réalisation de la MEP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Consommation par vague de caisses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Déploiement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16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081" y="7448320"/>
            <a:ext cx="17953838" cy="1809980"/>
          </a:xfrm>
          <a:custGeom>
            <a:avLst/>
            <a:gdLst/>
            <a:ahLst/>
            <a:cxnLst/>
            <a:rect r="r" b="b" t="t" l="l"/>
            <a:pathLst>
              <a:path h="1809980" w="17953838">
                <a:moveTo>
                  <a:pt x="0" y="0"/>
                </a:moveTo>
                <a:lnTo>
                  <a:pt x="17953838" y="0"/>
                </a:lnTo>
                <a:lnTo>
                  <a:pt x="17953838" y="1809980"/>
                </a:lnTo>
                <a:lnTo>
                  <a:pt x="0" y="180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25705"/>
            <a:ext cx="9053866" cy="4231277"/>
            <a:chOff x="0" y="0"/>
            <a:chExt cx="2384557" cy="1114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4557" cy="1114410"/>
            </a:xfrm>
            <a:custGeom>
              <a:avLst/>
              <a:gdLst/>
              <a:ahLst/>
              <a:cxnLst/>
              <a:rect r="r" b="b" t="t" l="l"/>
              <a:pathLst>
                <a:path h="1114410" w="2384557">
                  <a:moveTo>
                    <a:pt x="85510" y="0"/>
                  </a:moveTo>
                  <a:lnTo>
                    <a:pt x="2299048" y="0"/>
                  </a:lnTo>
                  <a:cubicBezTo>
                    <a:pt x="2321726" y="0"/>
                    <a:pt x="2343476" y="9009"/>
                    <a:pt x="2359512" y="25045"/>
                  </a:cubicBezTo>
                  <a:cubicBezTo>
                    <a:pt x="2375548" y="41081"/>
                    <a:pt x="2384557" y="62831"/>
                    <a:pt x="2384557" y="85510"/>
                  </a:cubicBezTo>
                  <a:lnTo>
                    <a:pt x="2384557" y="1028901"/>
                  </a:lnTo>
                  <a:cubicBezTo>
                    <a:pt x="2384557" y="1051579"/>
                    <a:pt x="2375548" y="1073329"/>
                    <a:pt x="2359512" y="1089365"/>
                  </a:cubicBezTo>
                  <a:cubicBezTo>
                    <a:pt x="2343476" y="1105401"/>
                    <a:pt x="2321726" y="1114410"/>
                    <a:pt x="2299048" y="1114410"/>
                  </a:cubicBezTo>
                  <a:lnTo>
                    <a:pt x="85510" y="1114410"/>
                  </a:lnTo>
                  <a:cubicBezTo>
                    <a:pt x="62831" y="1114410"/>
                    <a:pt x="41081" y="1105401"/>
                    <a:pt x="25045" y="1089365"/>
                  </a:cubicBezTo>
                  <a:cubicBezTo>
                    <a:pt x="9009" y="1073329"/>
                    <a:pt x="0" y="1051579"/>
                    <a:pt x="0" y="1028901"/>
                  </a:cubicBezTo>
                  <a:lnTo>
                    <a:pt x="0" y="85510"/>
                  </a:lnTo>
                  <a:cubicBezTo>
                    <a:pt x="0" y="62831"/>
                    <a:pt x="9009" y="41081"/>
                    <a:pt x="25045" y="25045"/>
                  </a:cubicBezTo>
                  <a:cubicBezTo>
                    <a:pt x="41081" y="9009"/>
                    <a:pt x="62831" y="0"/>
                    <a:pt x="85510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4557" cy="1152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91535" y="1610612"/>
            <a:ext cx="5246370" cy="52463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4753" y="3117014"/>
            <a:ext cx="856176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Projet technique et règlementaire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Montée en compétences technique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Montée en compétences en gestion de projet agile et en travail d’équipe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solution garantit la conformité des bornes d’accueil à la norme PCI DSS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Forte utilisation de l’API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 du projet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28142"/>
            <a:ext cx="6532982" cy="9258300"/>
            <a:chOff x="0" y="0"/>
            <a:chExt cx="1720621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0621" cy="2438400"/>
            </a:xfrm>
            <a:custGeom>
              <a:avLst/>
              <a:gdLst/>
              <a:ahLst/>
              <a:cxnLst/>
              <a:rect r="r" b="b" t="t" l="l"/>
              <a:pathLst>
                <a:path h="2438400" w="1720621">
                  <a:moveTo>
                    <a:pt x="118505" y="0"/>
                  </a:moveTo>
                  <a:lnTo>
                    <a:pt x="1602116" y="0"/>
                  </a:lnTo>
                  <a:cubicBezTo>
                    <a:pt x="1667564" y="0"/>
                    <a:pt x="1720621" y="53057"/>
                    <a:pt x="1720621" y="118505"/>
                  </a:cubicBezTo>
                  <a:lnTo>
                    <a:pt x="1720621" y="2319895"/>
                  </a:lnTo>
                  <a:cubicBezTo>
                    <a:pt x="1720621" y="2351324"/>
                    <a:pt x="1708135" y="2381467"/>
                    <a:pt x="1685911" y="2403691"/>
                  </a:cubicBezTo>
                  <a:cubicBezTo>
                    <a:pt x="1663687" y="2425915"/>
                    <a:pt x="1633545" y="2438400"/>
                    <a:pt x="1602116" y="2438400"/>
                  </a:cubicBezTo>
                  <a:lnTo>
                    <a:pt x="118505" y="2438400"/>
                  </a:lnTo>
                  <a:cubicBezTo>
                    <a:pt x="87076" y="2438400"/>
                    <a:pt x="56933" y="2425915"/>
                    <a:pt x="34709" y="2403691"/>
                  </a:cubicBezTo>
                  <a:cubicBezTo>
                    <a:pt x="12485" y="2381467"/>
                    <a:pt x="0" y="2351324"/>
                    <a:pt x="0" y="2319895"/>
                  </a:cubicBezTo>
                  <a:lnTo>
                    <a:pt x="0" y="118505"/>
                  </a:lnTo>
                  <a:cubicBezTo>
                    <a:pt x="0" y="87076"/>
                    <a:pt x="12485" y="56933"/>
                    <a:pt x="34709" y="34709"/>
                  </a:cubicBezTo>
                  <a:cubicBezTo>
                    <a:pt x="56933" y="12485"/>
                    <a:pt x="87076" y="0"/>
                    <a:pt x="118505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0621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94987" y="777599"/>
            <a:ext cx="6854696" cy="4365901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0" y="0"/>
                  </a:moveTo>
                  <a:lnTo>
                    <a:pt x="1061972" y="0"/>
                  </a:lnTo>
                  <a:lnTo>
                    <a:pt x="1061972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-12467" t="0" r="-1246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570926" y="5803777"/>
            <a:ext cx="567913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Intégration dans une équipe informatique agile pendant 2 ans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Acquisition de compétences professionnelles et techniques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Projets diversifiés et utiles avec un vrai impact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Travail en autonomie et en équipe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688" y="3633503"/>
            <a:ext cx="7119730" cy="471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Compétence 1 : Réaliser un développement d’application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 3 : Intégrer des solutions dans un environnement de production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Compétence 6 : Collaborer au sein d’une équipe informatique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 4 : Accompagner le management de projet informatique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3862176"/>
            <a:ext cx="17259300" cy="5910474"/>
            <a:chOff x="0" y="0"/>
            <a:chExt cx="4545659" cy="1556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556668"/>
            </a:xfrm>
            <a:custGeom>
              <a:avLst/>
              <a:gdLst/>
              <a:ahLst/>
              <a:cxnLst/>
              <a:rect r="r" b="b" t="t" l="l"/>
              <a:pathLst>
                <a:path h="155666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1556668"/>
                  </a:lnTo>
                  <a:lnTo>
                    <a:pt x="0" y="1556668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59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514350"/>
            <a:ext cx="17259300" cy="3169327"/>
            <a:chOff x="0" y="0"/>
            <a:chExt cx="2673917" cy="49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17" cy="491012"/>
            </a:xfrm>
            <a:custGeom>
              <a:avLst/>
              <a:gdLst/>
              <a:ahLst/>
              <a:cxnLst/>
              <a:rect r="r" b="b" t="t" l="l"/>
              <a:pathLst>
                <a:path h="491012" w="2673917">
                  <a:moveTo>
                    <a:pt x="0" y="0"/>
                  </a:moveTo>
                  <a:lnTo>
                    <a:pt x="2673917" y="0"/>
                  </a:lnTo>
                  <a:lnTo>
                    <a:pt x="2673917" y="491012"/>
                  </a:lnTo>
                  <a:lnTo>
                    <a:pt x="0" y="491012"/>
                  </a:lnTo>
                  <a:close/>
                </a:path>
              </a:pathLst>
            </a:custGeom>
            <a:blipFill>
              <a:blip r:embed="rId2"/>
              <a:stretch>
                <a:fillRect l="0" t="-42577" r="0" b="-4257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60350" y="8319139"/>
            <a:ext cx="1697042" cy="1274935"/>
          </a:xfrm>
          <a:custGeom>
            <a:avLst/>
            <a:gdLst/>
            <a:ahLst/>
            <a:cxnLst/>
            <a:rect r="r" b="b" t="t" l="l"/>
            <a:pathLst>
              <a:path h="1274935" w="1697042">
                <a:moveTo>
                  <a:pt x="0" y="0"/>
                </a:moveTo>
                <a:lnTo>
                  <a:pt x="1697042" y="0"/>
                </a:lnTo>
                <a:lnTo>
                  <a:pt x="1697042" y="1274936"/>
                </a:lnTo>
                <a:lnTo>
                  <a:pt x="0" y="1274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2973" y="8627076"/>
            <a:ext cx="1157376" cy="801260"/>
          </a:xfrm>
          <a:custGeom>
            <a:avLst/>
            <a:gdLst/>
            <a:ahLst/>
            <a:cxnLst/>
            <a:rect r="r" b="b" t="t" l="l"/>
            <a:pathLst>
              <a:path h="801260" w="1157376">
                <a:moveTo>
                  <a:pt x="0" y="0"/>
                </a:moveTo>
                <a:lnTo>
                  <a:pt x="1157377" y="0"/>
                </a:lnTo>
                <a:lnTo>
                  <a:pt x="1157377" y="801260"/>
                </a:lnTo>
                <a:lnTo>
                  <a:pt x="0" y="80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59682" y="9103290"/>
            <a:ext cx="134826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16/06/2025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723580" y="7581054"/>
            <a:ext cx="484083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521916" y="6621960"/>
            <a:ext cx="7244169" cy="5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3439" spc="165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Nathan BASOL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1855" y="4497548"/>
            <a:ext cx="13864290" cy="182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36"/>
              </a:lnSpc>
            </a:pPr>
            <a:r>
              <a:rPr lang="en-US" b="true" sz="9811" spc="-32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Merci pour votre écoute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7568" y="8355613"/>
            <a:ext cx="545286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Avez-vous des questions 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28700" y="1028700"/>
            <a:ext cx="1736521" cy="1740275"/>
            <a:chOff x="0" y="0"/>
            <a:chExt cx="2315362" cy="23203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420986" y="0"/>
              <a:ext cx="183882" cy="183969"/>
              <a:chOff x="0" y="0"/>
              <a:chExt cx="1811417" cy="181227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420986" y="708765"/>
              <a:ext cx="183882" cy="183969"/>
              <a:chOff x="0" y="0"/>
              <a:chExt cx="1811417" cy="181227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20935" y="1419311"/>
              <a:ext cx="183882" cy="183969"/>
              <a:chOff x="0" y="0"/>
              <a:chExt cx="1811417" cy="181227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10493" y="0"/>
              <a:ext cx="183882" cy="183969"/>
              <a:chOff x="0" y="0"/>
              <a:chExt cx="1811417" cy="181227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10493" y="708765"/>
              <a:ext cx="183882" cy="183969"/>
              <a:chOff x="0" y="0"/>
              <a:chExt cx="1811417" cy="181227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83882" cy="183969"/>
              <a:chOff x="0" y="0"/>
              <a:chExt cx="1811417" cy="181227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131479" y="0"/>
              <a:ext cx="183882" cy="183969"/>
              <a:chOff x="0" y="0"/>
              <a:chExt cx="1811417" cy="181227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131479" y="708765"/>
              <a:ext cx="183882" cy="183969"/>
              <a:chOff x="0" y="0"/>
              <a:chExt cx="1811417" cy="181227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131428" y="1419311"/>
              <a:ext cx="183882" cy="183969"/>
              <a:chOff x="0" y="0"/>
              <a:chExt cx="1811417" cy="181227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2131428" y="2136398"/>
              <a:ext cx="183882" cy="183969"/>
              <a:chOff x="0" y="0"/>
              <a:chExt cx="1811417" cy="181227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5912349" y="3480836"/>
            <a:ext cx="6463302" cy="5236636"/>
            <a:chOff x="0" y="0"/>
            <a:chExt cx="8617736" cy="6982181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1374626" y="24748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PRÉSENTATION DU CATS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0" y="0"/>
              <a:ext cx="881032" cy="722454"/>
              <a:chOff x="0" y="0"/>
              <a:chExt cx="253011" cy="20747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1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374626" y="1068036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L’AGILITÉ DANS L’ENTREPRISE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0" y="1043288"/>
              <a:ext cx="881032" cy="722454"/>
              <a:chOff x="0" y="0"/>
              <a:chExt cx="253011" cy="20747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2</a:t>
                </a: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1374626" y="2111324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MON ÉQUIPE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2086576"/>
              <a:ext cx="881032" cy="722454"/>
              <a:chOff x="0" y="0"/>
              <a:chExt cx="253011" cy="20747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3</a:t>
                </a: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374626" y="3154612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MES PROJETS</a:t>
              </a: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0" y="3129863"/>
              <a:ext cx="881032" cy="722454"/>
              <a:chOff x="0" y="0"/>
              <a:chExt cx="253011" cy="207472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4</a:t>
                </a: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1374626" y="4197899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PRÉSENTATION D’UNE MISSION</a:t>
              </a:r>
            </a:p>
          </p:txBody>
        </p:sp>
        <p:grpSp>
          <p:nvGrpSpPr>
            <p:cNvPr name="Group 54" id="54"/>
            <p:cNvGrpSpPr/>
            <p:nvPr/>
          </p:nvGrpSpPr>
          <p:grpSpPr>
            <a:xfrm rot="0">
              <a:off x="0" y="4173151"/>
              <a:ext cx="881032" cy="722454"/>
              <a:chOff x="0" y="0"/>
              <a:chExt cx="253011" cy="20747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5</a:t>
                </a: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1374626" y="5241187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VIDÉO DE DÉMONSTRATION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0" y="5216439"/>
              <a:ext cx="881032" cy="722454"/>
              <a:chOff x="0" y="0"/>
              <a:chExt cx="253011" cy="20747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6</a:t>
                </a:r>
              </a:p>
            </p:txBody>
          </p:sp>
        </p:grpSp>
        <p:sp>
          <p:nvSpPr>
            <p:cNvPr name="TextBox 61" id="61"/>
            <p:cNvSpPr txBox="true"/>
            <p:nvPr/>
          </p:nvSpPr>
          <p:spPr>
            <a:xfrm rot="0">
              <a:off x="1374626" y="6284475"/>
              <a:ext cx="7243110" cy="655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5"/>
                </a:lnSpc>
              </a:pPr>
              <a:r>
                <a:rPr lang="en-US" sz="2703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CONCLUSION</a:t>
              </a:r>
            </a:p>
          </p:txBody>
        </p:sp>
        <p:grpSp>
          <p:nvGrpSpPr>
            <p:cNvPr name="Group 62" id="62"/>
            <p:cNvGrpSpPr/>
            <p:nvPr/>
          </p:nvGrpSpPr>
          <p:grpSpPr>
            <a:xfrm rot="0">
              <a:off x="0" y="6259727"/>
              <a:ext cx="881032" cy="722454"/>
              <a:chOff x="0" y="0"/>
              <a:chExt cx="253011" cy="207472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53011" cy="207472"/>
              </a:xfrm>
              <a:custGeom>
                <a:avLst/>
                <a:gdLst/>
                <a:ahLst/>
                <a:cxnLst/>
                <a:rect r="r" b="b" t="t" l="l"/>
                <a:pathLst>
                  <a:path h="207472" w="253011">
                    <a:moveTo>
                      <a:pt x="103736" y="0"/>
                    </a:moveTo>
                    <a:lnTo>
                      <a:pt x="149276" y="0"/>
                    </a:lnTo>
                    <a:cubicBezTo>
                      <a:pt x="176788" y="0"/>
                      <a:pt x="203174" y="10929"/>
                      <a:pt x="222628" y="30384"/>
                    </a:cubicBezTo>
                    <a:cubicBezTo>
                      <a:pt x="242082" y="49838"/>
                      <a:pt x="253011" y="76223"/>
                      <a:pt x="253011" y="103736"/>
                    </a:cubicBezTo>
                    <a:lnTo>
                      <a:pt x="253011" y="103736"/>
                    </a:lnTo>
                    <a:cubicBezTo>
                      <a:pt x="253011" y="161028"/>
                      <a:pt x="206567" y="207472"/>
                      <a:pt x="149276" y="207472"/>
                    </a:cubicBezTo>
                    <a:lnTo>
                      <a:pt x="103736" y="207472"/>
                    </a:lnTo>
                    <a:cubicBezTo>
                      <a:pt x="46444" y="207472"/>
                      <a:pt x="0" y="161028"/>
                      <a:pt x="0" y="103736"/>
                    </a:cubicBezTo>
                    <a:lnTo>
                      <a:pt x="0" y="103736"/>
                    </a:lnTo>
                    <a:cubicBezTo>
                      <a:pt x="0" y="46444"/>
                      <a:pt x="46444" y="0"/>
                      <a:pt x="10373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28575"/>
                <a:ext cx="253011" cy="23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FFFFFF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7</a:t>
                </a:r>
              </a:p>
            </p:txBody>
          </p:sp>
        </p:grpSp>
      </p:grpSp>
      <p:sp>
        <p:nvSpPr>
          <p:cNvPr name="TextBox 65" id="65"/>
          <p:cNvSpPr txBox="true"/>
          <p:nvPr/>
        </p:nvSpPr>
        <p:spPr>
          <a:xfrm rot="0">
            <a:off x="6856866" y="1355806"/>
            <a:ext cx="4574268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15522779" y="1026823"/>
            <a:ext cx="1736521" cy="1740275"/>
            <a:chOff x="0" y="0"/>
            <a:chExt cx="2315362" cy="2320367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1420986" y="0"/>
              <a:ext cx="183882" cy="183969"/>
              <a:chOff x="0" y="0"/>
              <a:chExt cx="1811417" cy="181227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420986" y="708765"/>
              <a:ext cx="183882" cy="183969"/>
              <a:chOff x="0" y="0"/>
              <a:chExt cx="1811417" cy="181227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1420935" y="1419311"/>
              <a:ext cx="183882" cy="183969"/>
              <a:chOff x="0" y="0"/>
              <a:chExt cx="1811417" cy="181227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710493" y="0"/>
              <a:ext cx="183882" cy="183969"/>
              <a:chOff x="0" y="0"/>
              <a:chExt cx="1811417" cy="1812273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710493" y="708765"/>
              <a:ext cx="183882" cy="183969"/>
              <a:chOff x="0" y="0"/>
              <a:chExt cx="1811417" cy="1812273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0" y="0"/>
              <a:ext cx="183882" cy="183969"/>
              <a:chOff x="0" y="0"/>
              <a:chExt cx="1811417" cy="1812273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131479" y="0"/>
              <a:ext cx="183882" cy="183969"/>
              <a:chOff x="0" y="0"/>
              <a:chExt cx="1811417" cy="1812273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2131479" y="708765"/>
              <a:ext cx="183882" cy="183969"/>
              <a:chOff x="0" y="0"/>
              <a:chExt cx="1811417" cy="1812273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2131428" y="1419311"/>
              <a:ext cx="183882" cy="183969"/>
              <a:chOff x="0" y="0"/>
              <a:chExt cx="1811417" cy="1812273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2131428" y="2136398"/>
              <a:ext cx="183882" cy="183969"/>
              <a:chOff x="0" y="0"/>
              <a:chExt cx="1811417" cy="1812273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6682" y="5552257"/>
            <a:ext cx="18228455" cy="4220393"/>
            <a:chOff x="0" y="0"/>
            <a:chExt cx="4800910" cy="1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0910" cy="1111544"/>
            </a:xfrm>
            <a:custGeom>
              <a:avLst/>
              <a:gdLst/>
              <a:ahLst/>
              <a:cxnLst/>
              <a:rect r="r" b="b" t="t" l="l"/>
              <a:pathLst>
                <a:path h="1111544" w="4800910">
                  <a:moveTo>
                    <a:pt x="0" y="0"/>
                  </a:moveTo>
                  <a:lnTo>
                    <a:pt x="4800910" y="0"/>
                  </a:lnTo>
                  <a:lnTo>
                    <a:pt x="4800910" y="1111544"/>
                  </a:lnTo>
                  <a:lnTo>
                    <a:pt x="0" y="1111544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00910" cy="1149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15663" y="1679466"/>
            <a:ext cx="9501965" cy="9501965"/>
            <a:chOff x="0" y="0"/>
            <a:chExt cx="12669286" cy="12669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9286" cy="12669286"/>
            </a:xfrm>
            <a:custGeom>
              <a:avLst/>
              <a:gdLst/>
              <a:ahLst/>
              <a:cxnLst/>
              <a:rect r="r" b="b" t="t" l="l"/>
              <a:pathLst>
                <a:path h="12669286" w="12669286">
                  <a:moveTo>
                    <a:pt x="0" y="0"/>
                  </a:moveTo>
                  <a:lnTo>
                    <a:pt x="12669286" y="0"/>
                  </a:lnTo>
                  <a:lnTo>
                    <a:pt x="12669286" y="12669286"/>
                  </a:lnTo>
                  <a:lnTo>
                    <a:pt x="0" y="12669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33341" y="4341207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4"/>
                  </a:lnTo>
                  <a:lnTo>
                    <a:pt x="0" y="9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2963" y="4939044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4"/>
                  </a:lnTo>
                  <a:lnTo>
                    <a:pt x="0" y="9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34643" y="3400621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4"/>
                  </a:lnTo>
                  <a:lnTo>
                    <a:pt x="0" y="9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410956" y="8589039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3"/>
                  </a:lnTo>
                  <a:lnTo>
                    <a:pt x="0" y="926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52254" y="6693911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4"/>
                  </a:lnTo>
                  <a:lnTo>
                    <a:pt x="0" y="9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531003" y="6618005"/>
              <a:ext cx="722486" cy="926264"/>
            </a:xfrm>
            <a:custGeom>
              <a:avLst/>
              <a:gdLst/>
              <a:ahLst/>
              <a:cxnLst/>
              <a:rect r="r" b="b" t="t" l="l"/>
              <a:pathLst>
                <a:path h="926264" w="722486">
                  <a:moveTo>
                    <a:pt x="0" y="0"/>
                  </a:moveTo>
                  <a:lnTo>
                    <a:pt x="722486" y="0"/>
                  </a:lnTo>
                  <a:lnTo>
                    <a:pt x="722486" y="926264"/>
                  </a:lnTo>
                  <a:lnTo>
                    <a:pt x="0" y="9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482015" y="6430448"/>
            <a:ext cx="812797" cy="1042047"/>
          </a:xfrm>
          <a:custGeom>
            <a:avLst/>
            <a:gdLst/>
            <a:ahLst/>
            <a:cxnLst/>
            <a:rect r="r" b="b" t="t" l="l"/>
            <a:pathLst>
              <a:path h="1042047" w="812797">
                <a:moveTo>
                  <a:pt x="0" y="0"/>
                </a:moveTo>
                <a:lnTo>
                  <a:pt x="812797" y="0"/>
                </a:lnTo>
                <a:lnTo>
                  <a:pt x="812797" y="1042047"/>
                </a:lnTo>
                <a:lnTo>
                  <a:pt x="0" y="1042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25731" y="6502160"/>
            <a:ext cx="826187" cy="898623"/>
          </a:xfrm>
          <a:custGeom>
            <a:avLst/>
            <a:gdLst/>
            <a:ahLst/>
            <a:cxnLst/>
            <a:rect r="r" b="b" t="t" l="l"/>
            <a:pathLst>
              <a:path h="898623" w="826187">
                <a:moveTo>
                  <a:pt x="0" y="0"/>
                </a:moveTo>
                <a:lnTo>
                  <a:pt x="826186" y="0"/>
                </a:lnTo>
                <a:lnTo>
                  <a:pt x="826186" y="898623"/>
                </a:lnTo>
                <a:lnTo>
                  <a:pt x="0" y="8986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36265" y="7874275"/>
            <a:ext cx="1005118" cy="930191"/>
          </a:xfrm>
          <a:custGeom>
            <a:avLst/>
            <a:gdLst/>
            <a:ahLst/>
            <a:cxnLst/>
            <a:rect r="r" b="b" t="t" l="l"/>
            <a:pathLst>
              <a:path h="930191" w="1005118">
                <a:moveTo>
                  <a:pt x="0" y="0"/>
                </a:moveTo>
                <a:lnTo>
                  <a:pt x="1005118" y="0"/>
                </a:lnTo>
                <a:lnTo>
                  <a:pt x="1005118" y="930191"/>
                </a:lnTo>
                <a:lnTo>
                  <a:pt x="0" y="930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78321" y="7874275"/>
            <a:ext cx="1020184" cy="1020184"/>
          </a:xfrm>
          <a:custGeom>
            <a:avLst/>
            <a:gdLst/>
            <a:ahLst/>
            <a:cxnLst/>
            <a:rect r="r" b="b" t="t" l="l"/>
            <a:pathLst>
              <a:path h="1020184" w="1020184">
                <a:moveTo>
                  <a:pt x="0" y="0"/>
                </a:moveTo>
                <a:lnTo>
                  <a:pt x="1020185" y="0"/>
                </a:lnTo>
                <a:lnTo>
                  <a:pt x="1020185" y="1020184"/>
                </a:lnTo>
                <a:lnTo>
                  <a:pt x="0" y="10201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Présentation du CATS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057" y="2018663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CRÉDIT AGRICOLE TECHNOLOGIES ET 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69055" y="2798897"/>
            <a:ext cx="9476961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Filiale informatique du Crédit Agricole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Créée en 2010 pour mutualiser les SI des Caisses Régionales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Conçoit, développe et maintient les SI de ces caisses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Organisation en méthode Agile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8506" y="6810920"/>
            <a:ext cx="314179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6 SITES EN FRANCE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57546" y="8183523"/>
            <a:ext cx="3359234" cy="36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1700 COLLABORATEURS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50798" y="6810920"/>
            <a:ext cx="3598885" cy="36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24 MILLIONS DE CLIENTS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69829" y="8138527"/>
            <a:ext cx="3359234" cy="36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39 CAISSES RÉGIONALES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60947" y="1028700"/>
            <a:ext cx="6893798" cy="8272557"/>
          </a:xfrm>
          <a:custGeom>
            <a:avLst/>
            <a:gdLst/>
            <a:ahLst/>
            <a:cxnLst/>
            <a:rect r="r" b="b" t="t" l="l"/>
            <a:pathLst>
              <a:path h="8272557" w="6893798">
                <a:moveTo>
                  <a:pt x="0" y="0"/>
                </a:moveTo>
                <a:lnTo>
                  <a:pt x="6893797" y="0"/>
                </a:lnTo>
                <a:lnTo>
                  <a:pt x="6893797" y="8272557"/>
                </a:lnTo>
                <a:lnTo>
                  <a:pt x="0" y="827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7857" y="3480204"/>
            <a:ext cx="7375675" cy="4812156"/>
            <a:chOff x="0" y="0"/>
            <a:chExt cx="1942565" cy="1267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2565" cy="1267399"/>
            </a:xfrm>
            <a:custGeom>
              <a:avLst/>
              <a:gdLst/>
              <a:ahLst/>
              <a:cxnLst/>
              <a:rect r="r" b="b" t="t" l="l"/>
              <a:pathLst>
                <a:path h="1267399" w="1942565">
                  <a:moveTo>
                    <a:pt x="104966" y="0"/>
                  </a:moveTo>
                  <a:lnTo>
                    <a:pt x="1837599" y="0"/>
                  </a:lnTo>
                  <a:cubicBezTo>
                    <a:pt x="1865438" y="0"/>
                    <a:pt x="1892136" y="11059"/>
                    <a:pt x="1911821" y="30744"/>
                  </a:cubicBezTo>
                  <a:cubicBezTo>
                    <a:pt x="1931506" y="50429"/>
                    <a:pt x="1942565" y="77127"/>
                    <a:pt x="1942565" y="104966"/>
                  </a:cubicBezTo>
                  <a:lnTo>
                    <a:pt x="1942565" y="1162434"/>
                  </a:lnTo>
                  <a:cubicBezTo>
                    <a:pt x="1942565" y="1220404"/>
                    <a:pt x="1895570" y="1267399"/>
                    <a:pt x="1837599" y="1267399"/>
                  </a:cubicBezTo>
                  <a:lnTo>
                    <a:pt x="104966" y="1267399"/>
                  </a:lnTo>
                  <a:cubicBezTo>
                    <a:pt x="46995" y="1267399"/>
                    <a:pt x="0" y="1220404"/>
                    <a:pt x="0" y="1162434"/>
                  </a:cubicBezTo>
                  <a:lnTo>
                    <a:pt x="0" y="104966"/>
                  </a:lnTo>
                  <a:cubicBezTo>
                    <a:pt x="0" y="46995"/>
                    <a:pt x="46995" y="0"/>
                    <a:pt x="104966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2565" cy="130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77235" y="4017541"/>
            <a:ext cx="7764906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Organisation Scrum (modèle de spotify)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Sprints de 1 mois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Cérémonies :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Sprint Planning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Sprint Review</a:t>
            </a:r>
          </a:p>
          <a:p>
            <a:pPr algn="l" marL="1122688" indent="-374229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Rétrospective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Daily Meeting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Organisation centralisée sur Jira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L’agilité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78531" y="638332"/>
            <a:ext cx="4386873" cy="43868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9942" t="0" r="-399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23135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31976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42169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52362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62555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72748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08593" y="2920833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23135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31976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976865" y="5403383"/>
            <a:ext cx="7712472" cy="2912871"/>
            <a:chOff x="0" y="0"/>
            <a:chExt cx="2031268" cy="7671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1268" cy="767176"/>
            </a:xfrm>
            <a:custGeom>
              <a:avLst/>
              <a:gdLst/>
              <a:ahLst/>
              <a:cxnLst/>
              <a:rect r="r" b="b" t="t" l="l"/>
              <a:pathLst>
                <a:path h="767176" w="2031268">
                  <a:moveTo>
                    <a:pt x="100382" y="0"/>
                  </a:moveTo>
                  <a:lnTo>
                    <a:pt x="1930886" y="0"/>
                  </a:lnTo>
                  <a:cubicBezTo>
                    <a:pt x="1986326" y="0"/>
                    <a:pt x="2031268" y="44942"/>
                    <a:pt x="2031268" y="100382"/>
                  </a:cubicBezTo>
                  <a:lnTo>
                    <a:pt x="2031268" y="666794"/>
                  </a:lnTo>
                  <a:cubicBezTo>
                    <a:pt x="2031268" y="693417"/>
                    <a:pt x="2020692" y="718949"/>
                    <a:pt x="2001867" y="737775"/>
                  </a:cubicBezTo>
                  <a:cubicBezTo>
                    <a:pt x="1983042" y="756600"/>
                    <a:pt x="1957509" y="767176"/>
                    <a:pt x="1930886" y="767176"/>
                  </a:cubicBezTo>
                  <a:lnTo>
                    <a:pt x="100382" y="767176"/>
                  </a:lnTo>
                  <a:cubicBezTo>
                    <a:pt x="44942" y="767176"/>
                    <a:pt x="0" y="722233"/>
                    <a:pt x="0" y="666794"/>
                  </a:cubicBezTo>
                  <a:lnTo>
                    <a:pt x="0" y="100382"/>
                  </a:lnTo>
                  <a:cubicBezTo>
                    <a:pt x="0" y="44942"/>
                    <a:pt x="44942" y="0"/>
                    <a:pt x="100382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31268" cy="80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142169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72531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62555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72748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708593" y="6078221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23135" y="3972189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31976" y="3972189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142169" y="3972189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2362" y="3972189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323135" y="5025205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231976" y="5025205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5" y="0"/>
                </a:lnTo>
                <a:lnTo>
                  <a:pt x="704885" y="704885"/>
                </a:lnTo>
                <a:lnTo>
                  <a:pt x="0" y="70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323135" y="7131238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23135" y="8176869"/>
            <a:ext cx="704885" cy="704885"/>
          </a:xfrm>
          <a:custGeom>
            <a:avLst/>
            <a:gdLst/>
            <a:ahLst/>
            <a:cxnLst/>
            <a:rect r="r" b="b" t="t" l="l"/>
            <a:pathLst>
              <a:path h="704885" w="704885">
                <a:moveTo>
                  <a:pt x="0" y="0"/>
                </a:moveTo>
                <a:lnTo>
                  <a:pt x="704884" y="0"/>
                </a:lnTo>
                <a:lnTo>
                  <a:pt x="704884" y="704884"/>
                </a:lnTo>
                <a:lnTo>
                  <a:pt x="0" y="704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28700" y="9443728"/>
            <a:ext cx="359128" cy="35912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57768" y="1953094"/>
            <a:ext cx="11549831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SQUAD CARTES ET SERVICES - TRIBU MONÉTIQUE, CHÈQUES, FIDUCIAIRE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0946" y="3028198"/>
            <a:ext cx="1486881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Open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7591" y="4113653"/>
            <a:ext cx="1960235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Mainframe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7591" y="5166669"/>
            <a:ext cx="1960235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IT Front (UX/UI)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26698" y="6191141"/>
            <a:ext cx="2391128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Business Analyst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26698" y="7272701"/>
            <a:ext cx="2391128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Owner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5762" y="8268629"/>
            <a:ext cx="2391128" cy="37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5"/>
              </a:lnSpc>
            </a:pPr>
            <a:r>
              <a:rPr lang="en-US" sz="1968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Scrum Master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3712265" y="9464226"/>
            <a:ext cx="359128" cy="35912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424973" y="9484723"/>
            <a:ext cx="359128" cy="35912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502506" y="9416601"/>
            <a:ext cx="2095459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Profil technique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85693" y="9437098"/>
            <a:ext cx="2124980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Profil fonctionnel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898402" y="9457595"/>
            <a:ext cx="3276021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Profil organisationnel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90110" y="5694364"/>
            <a:ext cx="9476961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Une des 3 squads carte bancaire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 des services pour la carte bancaire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Carte physique ou digitale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À destination des clients, agents en caisse ...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Cadre totalement Agile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0552989" y="8316254"/>
            <a:ext cx="6796694" cy="1070213"/>
            <a:chOff x="0" y="0"/>
            <a:chExt cx="1851876" cy="29159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851876" cy="291598"/>
            </a:xfrm>
            <a:custGeom>
              <a:avLst/>
              <a:gdLst/>
              <a:ahLst/>
              <a:cxnLst/>
              <a:rect r="r" b="b" t="t" l="l"/>
              <a:pathLst>
                <a:path h="291598" w="1851876">
                  <a:moveTo>
                    <a:pt x="38728" y="0"/>
                  </a:moveTo>
                  <a:lnTo>
                    <a:pt x="1813147" y="0"/>
                  </a:lnTo>
                  <a:cubicBezTo>
                    <a:pt x="1823419" y="0"/>
                    <a:pt x="1833269" y="4080"/>
                    <a:pt x="1840532" y="11343"/>
                  </a:cubicBezTo>
                  <a:cubicBezTo>
                    <a:pt x="1847795" y="18606"/>
                    <a:pt x="1851876" y="28457"/>
                    <a:pt x="1851876" y="38728"/>
                  </a:cubicBezTo>
                  <a:lnTo>
                    <a:pt x="1851876" y="252869"/>
                  </a:lnTo>
                  <a:cubicBezTo>
                    <a:pt x="1851876" y="263141"/>
                    <a:pt x="1847795" y="272992"/>
                    <a:pt x="1840532" y="280255"/>
                  </a:cubicBezTo>
                  <a:cubicBezTo>
                    <a:pt x="1833269" y="287518"/>
                    <a:pt x="1823419" y="291598"/>
                    <a:pt x="1813147" y="291598"/>
                  </a:cubicBezTo>
                  <a:lnTo>
                    <a:pt x="38728" y="291598"/>
                  </a:lnTo>
                  <a:cubicBezTo>
                    <a:pt x="28457" y="291598"/>
                    <a:pt x="18606" y="287518"/>
                    <a:pt x="11343" y="280255"/>
                  </a:cubicBezTo>
                  <a:cubicBezTo>
                    <a:pt x="4080" y="272992"/>
                    <a:pt x="0" y="263141"/>
                    <a:pt x="0" y="252869"/>
                  </a:cubicBezTo>
                  <a:lnTo>
                    <a:pt x="0" y="38728"/>
                  </a:lnTo>
                  <a:cubicBezTo>
                    <a:pt x="0" y="28457"/>
                    <a:pt x="4080" y="18606"/>
                    <a:pt x="11343" y="11343"/>
                  </a:cubicBezTo>
                  <a:cubicBezTo>
                    <a:pt x="18606" y="4080"/>
                    <a:pt x="28457" y="0"/>
                    <a:pt x="387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1851876" cy="35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  <a:r>
                <a:rPr lang="en-US" sz="2600" b="true">
                  <a:solidFill>
                    <a:srgbClr val="FF313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Je rejoins la squad en tant qu’IT Open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 équipe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026" y="2741892"/>
            <a:ext cx="4301136" cy="1070213"/>
            <a:chOff x="0" y="0"/>
            <a:chExt cx="1171918" cy="291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1918" cy="291598"/>
            </a:xfrm>
            <a:custGeom>
              <a:avLst/>
              <a:gdLst/>
              <a:ahLst/>
              <a:cxnLst/>
              <a:rect r="r" b="b" t="t" l="l"/>
              <a:pathLst>
                <a:path h="291598" w="1171918">
                  <a:moveTo>
                    <a:pt x="44999" y="0"/>
                  </a:moveTo>
                  <a:lnTo>
                    <a:pt x="1126919" y="0"/>
                  </a:lnTo>
                  <a:cubicBezTo>
                    <a:pt x="1151771" y="0"/>
                    <a:pt x="1171918" y="20147"/>
                    <a:pt x="1171918" y="44999"/>
                  </a:cubicBezTo>
                  <a:lnTo>
                    <a:pt x="1171918" y="246599"/>
                  </a:lnTo>
                  <a:cubicBezTo>
                    <a:pt x="1171918" y="271451"/>
                    <a:pt x="1151771" y="291598"/>
                    <a:pt x="1126919" y="291598"/>
                  </a:cubicBezTo>
                  <a:lnTo>
                    <a:pt x="44999" y="291598"/>
                  </a:lnTo>
                  <a:cubicBezTo>
                    <a:pt x="20147" y="291598"/>
                    <a:pt x="0" y="271451"/>
                    <a:pt x="0" y="246599"/>
                  </a:cubicBezTo>
                  <a:lnTo>
                    <a:pt x="0" y="44999"/>
                  </a:lnTo>
                  <a:cubicBezTo>
                    <a:pt x="0" y="20147"/>
                    <a:pt x="20147" y="0"/>
                    <a:pt x="44999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1918" cy="348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API de gestion des portefeuilles électroniques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2026" y="4225031"/>
            <a:ext cx="4301136" cy="3065066"/>
            <a:chOff x="0" y="0"/>
            <a:chExt cx="603362" cy="429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3362" cy="429967"/>
            </a:xfrm>
            <a:custGeom>
              <a:avLst/>
              <a:gdLst/>
              <a:ahLst/>
              <a:cxnLst/>
              <a:rect r="r" b="b" t="t" l="l"/>
              <a:pathLst>
                <a:path h="429967" w="603362">
                  <a:moveTo>
                    <a:pt x="44999" y="0"/>
                  </a:moveTo>
                  <a:lnTo>
                    <a:pt x="558363" y="0"/>
                  </a:lnTo>
                  <a:cubicBezTo>
                    <a:pt x="583216" y="0"/>
                    <a:pt x="603362" y="20147"/>
                    <a:pt x="603362" y="44999"/>
                  </a:cubicBezTo>
                  <a:lnTo>
                    <a:pt x="603362" y="384968"/>
                  </a:lnTo>
                  <a:cubicBezTo>
                    <a:pt x="603362" y="409820"/>
                    <a:pt x="583216" y="429967"/>
                    <a:pt x="558363" y="429967"/>
                  </a:cubicBezTo>
                  <a:lnTo>
                    <a:pt x="44999" y="429967"/>
                  </a:lnTo>
                  <a:cubicBezTo>
                    <a:pt x="20147" y="429967"/>
                    <a:pt x="0" y="409820"/>
                    <a:pt x="0" y="384968"/>
                  </a:cubicBezTo>
                  <a:lnTo>
                    <a:pt x="0" y="44999"/>
                  </a:lnTo>
                  <a:cubicBezTo>
                    <a:pt x="0" y="20147"/>
                    <a:pt x="20147" y="0"/>
                    <a:pt x="44999" y="0"/>
                  </a:cubicBezTo>
                  <a:close/>
                </a:path>
              </a:pathLst>
            </a:custGeom>
            <a:blipFill>
              <a:blip r:embed="rId2"/>
              <a:stretch>
                <a:fillRect l="-14931" t="0" r="-149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58067" y="2741892"/>
            <a:ext cx="4301136" cy="1070213"/>
            <a:chOff x="0" y="0"/>
            <a:chExt cx="1171918" cy="291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1918" cy="291598"/>
            </a:xfrm>
            <a:custGeom>
              <a:avLst/>
              <a:gdLst/>
              <a:ahLst/>
              <a:cxnLst/>
              <a:rect r="r" b="b" t="t" l="l"/>
              <a:pathLst>
                <a:path h="291598" w="1171918">
                  <a:moveTo>
                    <a:pt x="61199" y="0"/>
                  </a:moveTo>
                  <a:lnTo>
                    <a:pt x="1110719" y="0"/>
                  </a:lnTo>
                  <a:cubicBezTo>
                    <a:pt x="1126950" y="0"/>
                    <a:pt x="1142516" y="6448"/>
                    <a:pt x="1153993" y="17925"/>
                  </a:cubicBezTo>
                  <a:cubicBezTo>
                    <a:pt x="1165470" y="29402"/>
                    <a:pt x="1171918" y="44968"/>
                    <a:pt x="1171918" y="61199"/>
                  </a:cubicBezTo>
                  <a:lnTo>
                    <a:pt x="1171918" y="230399"/>
                  </a:lnTo>
                  <a:cubicBezTo>
                    <a:pt x="1171918" y="246630"/>
                    <a:pt x="1165470" y="262196"/>
                    <a:pt x="1153993" y="273673"/>
                  </a:cubicBezTo>
                  <a:cubicBezTo>
                    <a:pt x="1142516" y="285150"/>
                    <a:pt x="1126950" y="291598"/>
                    <a:pt x="1110719" y="291598"/>
                  </a:cubicBezTo>
                  <a:lnTo>
                    <a:pt x="61199" y="291598"/>
                  </a:lnTo>
                  <a:cubicBezTo>
                    <a:pt x="44968" y="291598"/>
                    <a:pt x="29402" y="285150"/>
                    <a:pt x="17925" y="273673"/>
                  </a:cubicBezTo>
                  <a:cubicBezTo>
                    <a:pt x="6448" y="262196"/>
                    <a:pt x="0" y="246630"/>
                    <a:pt x="0" y="230399"/>
                  </a:cubicBezTo>
                  <a:lnTo>
                    <a:pt x="0" y="61199"/>
                  </a:lnTo>
                  <a:cubicBezTo>
                    <a:pt x="0" y="44968"/>
                    <a:pt x="6448" y="29402"/>
                    <a:pt x="17925" y="17925"/>
                  </a:cubicBezTo>
                  <a:cubicBezTo>
                    <a:pt x="29402" y="6448"/>
                    <a:pt x="44968" y="0"/>
                    <a:pt x="61199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71918" cy="348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API de sécurisation de l’authentification par carte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58067" y="4225031"/>
            <a:ext cx="4301136" cy="3065066"/>
            <a:chOff x="0" y="0"/>
            <a:chExt cx="603362" cy="4299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3362" cy="429967"/>
            </a:xfrm>
            <a:custGeom>
              <a:avLst/>
              <a:gdLst/>
              <a:ahLst/>
              <a:cxnLst/>
              <a:rect r="r" b="b" t="t" l="l"/>
              <a:pathLst>
                <a:path h="429967" w="603362">
                  <a:moveTo>
                    <a:pt x="44999" y="0"/>
                  </a:moveTo>
                  <a:lnTo>
                    <a:pt x="558363" y="0"/>
                  </a:lnTo>
                  <a:cubicBezTo>
                    <a:pt x="583216" y="0"/>
                    <a:pt x="603362" y="20147"/>
                    <a:pt x="603362" y="44999"/>
                  </a:cubicBezTo>
                  <a:lnTo>
                    <a:pt x="603362" y="384968"/>
                  </a:lnTo>
                  <a:cubicBezTo>
                    <a:pt x="603362" y="409820"/>
                    <a:pt x="583216" y="429967"/>
                    <a:pt x="558363" y="429967"/>
                  </a:cubicBezTo>
                  <a:lnTo>
                    <a:pt x="44999" y="429967"/>
                  </a:lnTo>
                  <a:cubicBezTo>
                    <a:pt x="20147" y="429967"/>
                    <a:pt x="0" y="409820"/>
                    <a:pt x="0" y="384968"/>
                  </a:cubicBezTo>
                  <a:lnTo>
                    <a:pt x="0" y="44999"/>
                  </a:lnTo>
                  <a:cubicBezTo>
                    <a:pt x="0" y="20147"/>
                    <a:pt x="20147" y="0"/>
                    <a:pt x="44999" y="0"/>
                  </a:cubicBezTo>
                  <a:close/>
                </a:path>
              </a:pathLst>
            </a:custGeom>
            <a:blipFill>
              <a:blip r:embed="rId3"/>
              <a:stretch>
                <a:fillRect l="-26395" t="-38218" r="-26592" b="-2279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958164" y="2633767"/>
            <a:ext cx="4301136" cy="1070213"/>
            <a:chOff x="0" y="0"/>
            <a:chExt cx="1171918" cy="2915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1918" cy="291598"/>
            </a:xfrm>
            <a:custGeom>
              <a:avLst/>
              <a:gdLst/>
              <a:ahLst/>
              <a:cxnLst/>
              <a:rect r="r" b="b" t="t" l="l"/>
              <a:pathLst>
                <a:path h="291598" w="1171918">
                  <a:moveTo>
                    <a:pt x="44999" y="0"/>
                  </a:moveTo>
                  <a:lnTo>
                    <a:pt x="1126919" y="0"/>
                  </a:lnTo>
                  <a:cubicBezTo>
                    <a:pt x="1151771" y="0"/>
                    <a:pt x="1171918" y="20147"/>
                    <a:pt x="1171918" y="44999"/>
                  </a:cubicBezTo>
                  <a:lnTo>
                    <a:pt x="1171918" y="246599"/>
                  </a:lnTo>
                  <a:cubicBezTo>
                    <a:pt x="1171918" y="271451"/>
                    <a:pt x="1151771" y="291598"/>
                    <a:pt x="1126919" y="291598"/>
                  </a:cubicBezTo>
                  <a:lnTo>
                    <a:pt x="44999" y="291598"/>
                  </a:lnTo>
                  <a:cubicBezTo>
                    <a:pt x="20147" y="291598"/>
                    <a:pt x="0" y="271451"/>
                    <a:pt x="0" y="246599"/>
                  </a:cubicBezTo>
                  <a:lnTo>
                    <a:pt x="0" y="44999"/>
                  </a:lnTo>
                  <a:cubicBezTo>
                    <a:pt x="0" y="20147"/>
                    <a:pt x="20147" y="0"/>
                    <a:pt x="44999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171918" cy="348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Traitement des oppositions cartes via Kafka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58164" y="4169636"/>
            <a:ext cx="4301136" cy="3065066"/>
            <a:chOff x="0" y="0"/>
            <a:chExt cx="603362" cy="4299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3362" cy="429967"/>
            </a:xfrm>
            <a:custGeom>
              <a:avLst/>
              <a:gdLst/>
              <a:ahLst/>
              <a:cxnLst/>
              <a:rect r="r" b="b" t="t" l="l"/>
              <a:pathLst>
                <a:path h="429967" w="603362">
                  <a:moveTo>
                    <a:pt x="44999" y="0"/>
                  </a:moveTo>
                  <a:lnTo>
                    <a:pt x="558363" y="0"/>
                  </a:lnTo>
                  <a:cubicBezTo>
                    <a:pt x="583216" y="0"/>
                    <a:pt x="603362" y="20147"/>
                    <a:pt x="603362" y="44999"/>
                  </a:cubicBezTo>
                  <a:lnTo>
                    <a:pt x="603362" y="384968"/>
                  </a:lnTo>
                  <a:cubicBezTo>
                    <a:pt x="603362" y="409820"/>
                    <a:pt x="583216" y="429967"/>
                    <a:pt x="558363" y="429967"/>
                  </a:cubicBezTo>
                  <a:lnTo>
                    <a:pt x="44999" y="429967"/>
                  </a:lnTo>
                  <a:cubicBezTo>
                    <a:pt x="20147" y="429967"/>
                    <a:pt x="0" y="409820"/>
                    <a:pt x="0" y="384968"/>
                  </a:cubicBezTo>
                  <a:lnTo>
                    <a:pt x="0" y="44999"/>
                  </a:lnTo>
                  <a:cubicBezTo>
                    <a:pt x="0" y="20147"/>
                    <a:pt x="20147" y="0"/>
                    <a:pt x="44999" y="0"/>
                  </a:cubicBezTo>
                  <a:close/>
                </a:path>
              </a:pathLst>
            </a:custGeom>
            <a:blipFill>
              <a:blip r:embed="rId4"/>
              <a:stretch>
                <a:fillRect l="-14931" t="0" r="-1493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62026" y="7643207"/>
            <a:ext cx="533609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À destination des agents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Intégré à un BackOffice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Clôturer un portefeuille électronique à distance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58067" y="7643207"/>
            <a:ext cx="4470760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À destination des clients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Intégré aux bornes d’accueil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Sécurisation du PAN de la carte via chiffrement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58164" y="7643207"/>
            <a:ext cx="481548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À destination du projet “Gestion du consentement”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Écoute des oppositions cartes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Mise à jour en base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99799" y="3728001"/>
            <a:ext cx="101786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3131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 cours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05171" y="3854235"/>
            <a:ext cx="97655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BF63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Déployé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12079" y="3854235"/>
            <a:ext cx="97655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BF63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Déployé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Mes projets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473" y="514350"/>
            <a:ext cx="12370847" cy="9258300"/>
            <a:chOff x="0" y="0"/>
            <a:chExt cx="4233113" cy="31680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33113" cy="3168047"/>
            </a:xfrm>
            <a:custGeom>
              <a:avLst/>
              <a:gdLst/>
              <a:ahLst/>
              <a:cxnLst/>
              <a:rect r="r" b="b" t="t" l="l"/>
              <a:pathLst>
                <a:path h="3168047" w="4233113">
                  <a:moveTo>
                    <a:pt x="0" y="0"/>
                  </a:moveTo>
                  <a:lnTo>
                    <a:pt x="4233113" y="0"/>
                  </a:lnTo>
                  <a:lnTo>
                    <a:pt x="4233113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33113" cy="320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21120" y="514350"/>
            <a:ext cx="7552530" cy="6706856"/>
            <a:chOff x="0" y="0"/>
            <a:chExt cx="1345665" cy="1194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665" cy="1194988"/>
            </a:xfrm>
            <a:custGeom>
              <a:avLst/>
              <a:gdLst/>
              <a:ahLst/>
              <a:cxnLst/>
              <a:rect r="r" b="b" t="t" l="l"/>
              <a:pathLst>
                <a:path h="1194988" w="1345665">
                  <a:moveTo>
                    <a:pt x="0" y="0"/>
                  </a:moveTo>
                  <a:lnTo>
                    <a:pt x="1345665" y="0"/>
                  </a:lnTo>
                  <a:lnTo>
                    <a:pt x="1345665" y="1194988"/>
                  </a:lnTo>
                  <a:lnTo>
                    <a:pt x="0" y="1194988"/>
                  </a:lnTo>
                  <a:close/>
                </a:path>
              </a:pathLst>
            </a:custGeom>
            <a:blipFill>
              <a:blip r:embed="rId2"/>
              <a:stretch>
                <a:fillRect l="-9201" t="0" r="-920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030577" y="1026823"/>
            <a:ext cx="1736521" cy="1740275"/>
            <a:chOff x="0" y="0"/>
            <a:chExt cx="2315362" cy="232036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420986" y="0"/>
              <a:ext cx="183882" cy="183969"/>
              <a:chOff x="0" y="0"/>
              <a:chExt cx="1811417" cy="181227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420986" y="708765"/>
              <a:ext cx="183882" cy="183969"/>
              <a:chOff x="0" y="0"/>
              <a:chExt cx="1811417" cy="181227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420935" y="1419311"/>
              <a:ext cx="183882" cy="183969"/>
              <a:chOff x="0" y="0"/>
              <a:chExt cx="1811417" cy="181227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710493" y="0"/>
              <a:ext cx="183882" cy="183969"/>
              <a:chOff x="0" y="0"/>
              <a:chExt cx="1811417" cy="181227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10493" y="708765"/>
              <a:ext cx="183882" cy="183969"/>
              <a:chOff x="0" y="0"/>
              <a:chExt cx="1811417" cy="181227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183882" cy="183969"/>
              <a:chOff x="0" y="0"/>
              <a:chExt cx="1811417" cy="181227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131479" y="0"/>
              <a:ext cx="183882" cy="183969"/>
              <a:chOff x="0" y="0"/>
              <a:chExt cx="1811417" cy="181227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2131479" y="708765"/>
              <a:ext cx="183882" cy="183969"/>
              <a:chOff x="0" y="0"/>
              <a:chExt cx="1811417" cy="181227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131428" y="1419311"/>
              <a:ext cx="183882" cy="183969"/>
              <a:chOff x="0" y="0"/>
              <a:chExt cx="1811417" cy="181227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131428" y="2136398"/>
              <a:ext cx="183882" cy="183969"/>
              <a:chOff x="0" y="0"/>
              <a:chExt cx="1811417" cy="181227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811417" cy="1812273"/>
              </a:xfrm>
              <a:custGeom>
                <a:avLst/>
                <a:gdLst/>
                <a:ahLst/>
                <a:cxnLst/>
                <a:rect r="r" b="b" t="t" l="l"/>
                <a:pathLst>
                  <a:path h="1812273" w="1811417">
                    <a:moveTo>
                      <a:pt x="62346" y="0"/>
                    </a:moveTo>
                    <a:lnTo>
                      <a:pt x="1749071" y="0"/>
                    </a:lnTo>
                    <a:cubicBezTo>
                      <a:pt x="1783504" y="0"/>
                      <a:pt x="1811417" y="27913"/>
                      <a:pt x="1811417" y="62346"/>
                    </a:cubicBezTo>
                    <a:lnTo>
                      <a:pt x="1811417" y="1749927"/>
                    </a:lnTo>
                    <a:cubicBezTo>
                      <a:pt x="1811417" y="1784360"/>
                      <a:pt x="1783504" y="1812273"/>
                      <a:pt x="1749071" y="1812273"/>
                    </a:cubicBezTo>
                    <a:lnTo>
                      <a:pt x="62346" y="1812273"/>
                    </a:lnTo>
                    <a:cubicBezTo>
                      <a:pt x="27913" y="1812273"/>
                      <a:pt x="0" y="1784360"/>
                      <a:pt x="0" y="1749927"/>
                    </a:cubicBezTo>
                    <a:lnTo>
                      <a:pt x="0" y="62346"/>
                    </a:lnTo>
                    <a:cubicBezTo>
                      <a:pt x="0" y="27913"/>
                      <a:pt x="27913" y="0"/>
                      <a:pt x="62346" y="0"/>
                    </a:cubicBezTo>
                    <a:close/>
                  </a:path>
                </a:pathLst>
              </a:custGeom>
              <a:solidFill>
                <a:srgbClr val="84A2AE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811417" cy="1850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41" id="41"/>
          <p:cNvSpPr txBox="true"/>
          <p:nvPr/>
        </p:nvSpPr>
        <p:spPr>
          <a:xfrm rot="0">
            <a:off x="2073678" y="4871058"/>
            <a:ext cx="7436936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34"/>
              </a:lnSpc>
            </a:pPr>
            <a:r>
              <a:rPr lang="en-US" sz="46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Sécurisation de l’authentification par carte sur les bornes d’accueil en agence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11247" y="2907889"/>
            <a:ext cx="7599368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PRÉSENTATION D’UNE MISSION EN ENTREPRISE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4532" y="1916785"/>
            <a:ext cx="6174197" cy="5664069"/>
            <a:chOff x="0" y="0"/>
            <a:chExt cx="1626126" cy="1491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6126" cy="1491771"/>
            </a:xfrm>
            <a:custGeom>
              <a:avLst/>
              <a:gdLst/>
              <a:ahLst/>
              <a:cxnLst/>
              <a:rect r="r" b="b" t="t" l="l"/>
              <a:pathLst>
                <a:path h="1491771" w="1626126">
                  <a:moveTo>
                    <a:pt x="125392" y="0"/>
                  </a:moveTo>
                  <a:lnTo>
                    <a:pt x="1500734" y="0"/>
                  </a:lnTo>
                  <a:cubicBezTo>
                    <a:pt x="1569986" y="0"/>
                    <a:pt x="1626126" y="56140"/>
                    <a:pt x="1626126" y="125392"/>
                  </a:cubicBezTo>
                  <a:lnTo>
                    <a:pt x="1626126" y="1366380"/>
                  </a:lnTo>
                  <a:cubicBezTo>
                    <a:pt x="1626126" y="1399636"/>
                    <a:pt x="1612915" y="1431529"/>
                    <a:pt x="1589400" y="1455045"/>
                  </a:cubicBezTo>
                  <a:cubicBezTo>
                    <a:pt x="1565884" y="1478560"/>
                    <a:pt x="1533990" y="1491771"/>
                    <a:pt x="1500734" y="1491771"/>
                  </a:cubicBezTo>
                  <a:lnTo>
                    <a:pt x="125392" y="1491771"/>
                  </a:lnTo>
                  <a:cubicBezTo>
                    <a:pt x="92136" y="1491771"/>
                    <a:pt x="60242" y="1478560"/>
                    <a:pt x="36726" y="1455045"/>
                  </a:cubicBezTo>
                  <a:cubicBezTo>
                    <a:pt x="13211" y="1431529"/>
                    <a:pt x="0" y="1399636"/>
                    <a:pt x="0" y="1366380"/>
                  </a:cubicBezTo>
                  <a:lnTo>
                    <a:pt x="0" y="125392"/>
                  </a:lnTo>
                  <a:cubicBezTo>
                    <a:pt x="0" y="92136"/>
                    <a:pt x="13211" y="60242"/>
                    <a:pt x="36726" y="36726"/>
                  </a:cubicBezTo>
                  <a:cubicBezTo>
                    <a:pt x="60242" y="13211"/>
                    <a:pt x="92136" y="0"/>
                    <a:pt x="125392" y="0"/>
                  </a:cubicBez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26126" cy="1529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4556" y="2788783"/>
            <a:ext cx="8497194" cy="5412043"/>
            <a:chOff x="0" y="0"/>
            <a:chExt cx="1061972" cy="6763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972" cy="676392"/>
            </a:xfrm>
            <a:custGeom>
              <a:avLst/>
              <a:gdLst/>
              <a:ahLst/>
              <a:cxnLst/>
              <a:rect r="r" b="b" t="t" l="l"/>
              <a:pathLst>
                <a:path h="676392" w="1061972">
                  <a:moveTo>
                    <a:pt x="91111" y="0"/>
                  </a:moveTo>
                  <a:lnTo>
                    <a:pt x="970860" y="0"/>
                  </a:lnTo>
                  <a:cubicBezTo>
                    <a:pt x="1021180" y="0"/>
                    <a:pt x="1061972" y="40792"/>
                    <a:pt x="1061972" y="91111"/>
                  </a:cubicBezTo>
                  <a:lnTo>
                    <a:pt x="1061972" y="585281"/>
                  </a:lnTo>
                  <a:cubicBezTo>
                    <a:pt x="1061972" y="635600"/>
                    <a:pt x="1021180" y="676392"/>
                    <a:pt x="970860" y="676392"/>
                  </a:cubicBezTo>
                  <a:lnTo>
                    <a:pt x="91111" y="676392"/>
                  </a:lnTo>
                  <a:cubicBezTo>
                    <a:pt x="40792" y="676392"/>
                    <a:pt x="0" y="635600"/>
                    <a:pt x="0" y="585281"/>
                  </a:cubicBezTo>
                  <a:lnTo>
                    <a:pt x="0" y="91111"/>
                  </a:lnTo>
                  <a:cubicBezTo>
                    <a:pt x="0" y="40792"/>
                    <a:pt x="40792" y="0"/>
                    <a:pt x="91111" y="0"/>
                  </a:cubicBezTo>
                  <a:close/>
                </a:path>
              </a:pathLst>
            </a:custGeom>
            <a:blipFill>
              <a:blip r:embed="rId2"/>
              <a:stretch>
                <a:fillRect l="-12778" t="0" r="-1277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80345" y="6840432"/>
            <a:ext cx="1865043" cy="1480844"/>
          </a:xfrm>
          <a:custGeom>
            <a:avLst/>
            <a:gdLst/>
            <a:ahLst/>
            <a:cxnLst/>
            <a:rect r="r" b="b" t="t" l="l"/>
            <a:pathLst>
              <a:path h="1480844" w="1865043">
                <a:moveTo>
                  <a:pt x="0" y="0"/>
                </a:moveTo>
                <a:lnTo>
                  <a:pt x="1865043" y="0"/>
                </a:lnTo>
                <a:lnTo>
                  <a:pt x="1865043" y="1480844"/>
                </a:lnTo>
                <a:lnTo>
                  <a:pt x="0" y="1480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21430" y="2438689"/>
            <a:ext cx="5660401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900 bornes d’accueil en agence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Utilisés pour gérer les rendez-vous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Identification via sa carte bancaire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Besoin de se conformer à la norme PCI DSS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Remplacer le hachage du PAN par un chiffrage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Fournir une API aux équipes qui s’occupent des bornes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Deadline courte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4556" y="8200827"/>
            <a:ext cx="15078310" cy="1070213"/>
            <a:chOff x="0" y="0"/>
            <a:chExt cx="4108344" cy="291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08343" cy="291598"/>
            </a:xfrm>
            <a:custGeom>
              <a:avLst/>
              <a:gdLst/>
              <a:ahLst/>
              <a:cxnLst/>
              <a:rect r="r" b="b" t="t" l="l"/>
              <a:pathLst>
                <a:path h="291598" w="4108343">
                  <a:moveTo>
                    <a:pt x="17457" y="0"/>
                  </a:moveTo>
                  <a:lnTo>
                    <a:pt x="4090886" y="0"/>
                  </a:lnTo>
                  <a:cubicBezTo>
                    <a:pt x="4095516" y="0"/>
                    <a:pt x="4099956" y="1839"/>
                    <a:pt x="4103230" y="5113"/>
                  </a:cubicBezTo>
                  <a:cubicBezTo>
                    <a:pt x="4106504" y="8387"/>
                    <a:pt x="4108343" y="12827"/>
                    <a:pt x="4108343" y="17457"/>
                  </a:cubicBezTo>
                  <a:lnTo>
                    <a:pt x="4108343" y="274141"/>
                  </a:lnTo>
                  <a:cubicBezTo>
                    <a:pt x="4108343" y="278771"/>
                    <a:pt x="4106504" y="283211"/>
                    <a:pt x="4103230" y="286485"/>
                  </a:cubicBezTo>
                  <a:cubicBezTo>
                    <a:pt x="4099956" y="289759"/>
                    <a:pt x="4095516" y="291598"/>
                    <a:pt x="4090886" y="291598"/>
                  </a:cubicBezTo>
                  <a:lnTo>
                    <a:pt x="17457" y="291598"/>
                  </a:lnTo>
                  <a:cubicBezTo>
                    <a:pt x="12827" y="291598"/>
                    <a:pt x="8387" y="289759"/>
                    <a:pt x="5113" y="286485"/>
                  </a:cubicBezTo>
                  <a:cubicBezTo>
                    <a:pt x="1839" y="283211"/>
                    <a:pt x="0" y="278771"/>
                    <a:pt x="0" y="274141"/>
                  </a:cubicBezTo>
                  <a:lnTo>
                    <a:pt x="0" y="17457"/>
                  </a:lnTo>
                  <a:cubicBezTo>
                    <a:pt x="0" y="12827"/>
                    <a:pt x="1839" y="8387"/>
                    <a:pt x="5113" y="5113"/>
                  </a:cubicBezTo>
                  <a:cubicBezTo>
                    <a:pt x="8387" y="1839"/>
                    <a:pt x="12827" y="0"/>
                    <a:pt x="17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4108344" cy="35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40"/>
                </a:lnSpc>
              </a:pPr>
              <a:r>
                <a:rPr lang="en-US" sz="2600" b="true">
                  <a:solidFill>
                    <a:srgbClr val="FF313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Création d’une API  permettant de restituer l’identifiant du client de manière sécurisée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7768" y="593093"/>
            <a:ext cx="10533635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Mise en contexte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49683" y="9772650"/>
            <a:ext cx="423967" cy="427585"/>
            <a:chOff x="0" y="0"/>
            <a:chExt cx="205716" cy="207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16" cy="207472"/>
            </a:xfrm>
            <a:custGeom>
              <a:avLst/>
              <a:gdLst/>
              <a:ahLst/>
              <a:cxnLst/>
              <a:rect r="r" b="b" t="t" l="l"/>
              <a:pathLst>
                <a:path h="207472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DAE3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716" cy="245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7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0443" y="2910052"/>
            <a:ext cx="17003207" cy="5674820"/>
          </a:xfrm>
          <a:custGeom>
            <a:avLst/>
            <a:gdLst/>
            <a:ahLst/>
            <a:cxnLst/>
            <a:rect r="r" b="b" t="t" l="l"/>
            <a:pathLst>
              <a:path h="5674820" w="17003207">
                <a:moveTo>
                  <a:pt x="0" y="0"/>
                </a:moveTo>
                <a:lnTo>
                  <a:pt x="17003207" y="0"/>
                </a:lnTo>
                <a:lnTo>
                  <a:pt x="17003207" y="5674820"/>
                </a:lnTo>
                <a:lnTo>
                  <a:pt x="0" y="567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70927" y="2688547"/>
            <a:ext cx="2076987" cy="1814810"/>
          </a:xfrm>
          <a:custGeom>
            <a:avLst/>
            <a:gdLst/>
            <a:ahLst/>
            <a:cxnLst/>
            <a:rect r="r" b="b" t="t" l="l"/>
            <a:pathLst>
              <a:path h="1814810" w="2076987">
                <a:moveTo>
                  <a:pt x="0" y="0"/>
                </a:moveTo>
                <a:lnTo>
                  <a:pt x="2076987" y="0"/>
                </a:lnTo>
                <a:lnTo>
                  <a:pt x="2076987" y="1814810"/>
                </a:lnTo>
                <a:lnTo>
                  <a:pt x="0" y="1814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42219" y="4695190"/>
            <a:ext cx="35344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Attaque par dictionnaire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768" y="593093"/>
            <a:ext cx="11518101" cy="141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hachage et le chiffrage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DAGp3-c5ppM</dc:identifier>
  <dcterms:modified xsi:type="dcterms:W3CDTF">2011-08-01T06:04:30Z</dcterms:modified>
  <cp:revision>1</cp:revision>
  <dc:title>Mon alternance au CATS</dc:title>
</cp:coreProperties>
</file>